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85"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763FE6-9C0A-48DF-9F0E-4419407D0EC2}" v="4" dt="2026-03-24T18:38:16.4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94660"/>
  </p:normalViewPr>
  <p:slideViewPr>
    <p:cSldViewPr snapToGrid="0">
      <p:cViewPr varScale="1">
        <p:scale>
          <a:sx n="103" d="100"/>
          <a:sy n="103" d="100"/>
        </p:scale>
        <p:origin x="73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ce, Steven Stacey CIV USARMY IMCOM PACIFIC (USA)" userId="b86fee1a-90b1-43ff-980d-746275449748" providerId="ADAL" clId="{5EFC6DD1-F104-4112-A499-70F0828AAECA}"/>
    <pc:docChg chg="modSld">
      <pc:chgData name="Arce, Steven Stacey CIV USARMY IMCOM PACIFIC (USA)" userId="b86fee1a-90b1-43ff-980d-746275449748" providerId="ADAL" clId="{5EFC6DD1-F104-4112-A499-70F0828AAECA}" dt="2026-03-24T18:39:10.636" v="63" actId="20577"/>
      <pc:docMkLst>
        <pc:docMk/>
      </pc:docMkLst>
      <pc:sldChg chg="modSp mod">
        <pc:chgData name="Arce, Steven Stacey CIV USARMY IMCOM PACIFIC (USA)" userId="b86fee1a-90b1-43ff-980d-746275449748" providerId="ADAL" clId="{5EFC6DD1-F104-4112-A499-70F0828AAECA}" dt="2026-03-24T18:39:10.636" v="63" actId="20577"/>
        <pc:sldMkLst>
          <pc:docMk/>
          <pc:sldMk cId="0" sldId="285"/>
        </pc:sldMkLst>
        <pc:spChg chg="mod">
          <ac:chgData name="Arce, Steven Stacey CIV USARMY IMCOM PACIFIC (USA)" userId="b86fee1a-90b1-43ff-980d-746275449748" providerId="ADAL" clId="{5EFC6DD1-F104-4112-A499-70F0828AAECA}" dt="2026-03-24T18:39:10.636" v="63" actId="20577"/>
          <ac:spMkLst>
            <pc:docMk/>
            <pc:sldMk cId="0" sldId="285"/>
            <ac:spMk id="9" creationId="{00000000-0000-0000-0000-000000000000}"/>
          </ac:spMkLst>
        </pc:spChg>
        <pc:spChg chg="mod">
          <ac:chgData name="Arce, Steven Stacey CIV USARMY IMCOM PACIFIC (USA)" userId="b86fee1a-90b1-43ff-980d-746275449748" providerId="ADAL" clId="{5EFC6DD1-F104-4112-A499-70F0828AAECA}" dt="2026-03-24T18:37:34.147" v="0" actId="20577"/>
          <ac:spMkLst>
            <pc:docMk/>
            <pc:sldMk cId="0" sldId="285"/>
            <ac:spMk id="8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D7B53A-C97F-4ED9-95C8-46C8F093F224}" type="datetimeFigureOut">
              <a:rPr lang="en-US" smtClean="0"/>
              <a:t>3/24/2026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16F2F1A-B151-4232-B0D0-8E0DC986065A}" type="slidenum">
              <a:rPr lang="en-US" smtClean="0"/>
              <a:t>‹#›</a:t>
            </a:fld>
            <a:endParaRPr lang="en-US"/>
          </a:p>
        </p:txBody>
      </p:sp>
    </p:spTree>
    <p:extLst>
      <p:ext uri="{BB962C8B-B14F-4D97-AF65-F5344CB8AC3E}">
        <p14:creationId xmlns:p14="http://schemas.microsoft.com/office/powerpoint/2010/main" val="3035895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884820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F063767B-6E34-4BF0-9BDE-4099DCBD6DD0}" type="datetimeFigureOut">
              <a:rPr lang="en-US"/>
              <a:pPr>
                <a:defRPr/>
              </a:pPr>
              <a:t>3/24/2026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95B85F-6B23-49DA-83FE-1F5DA74C27F5}" type="slidenum">
              <a:rPr lang="en-US"/>
              <a:pPr>
                <a:defRPr/>
              </a:pPr>
              <a:t>‹#›</a:t>
            </a:fld>
            <a:endParaRPr lang="en-US"/>
          </a:p>
        </p:txBody>
      </p:sp>
    </p:spTree>
    <p:extLst>
      <p:ext uri="{BB962C8B-B14F-4D97-AF65-F5344CB8AC3E}">
        <p14:creationId xmlns:p14="http://schemas.microsoft.com/office/powerpoint/2010/main" val="12482084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7FC1A3B-CA22-479C-BE07-A81A4A15588D}" type="datetimeFigureOut">
              <a:rPr lang="en-US"/>
              <a:pPr>
                <a:defRPr/>
              </a:pPr>
              <a:t>3/24/2026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2B8BCEA-5A08-4966-8561-E9E9957F6843}" type="slidenum">
              <a:rPr lang="en-US"/>
              <a:pPr>
                <a:defRPr/>
              </a:pPr>
              <a:t>‹#›</a:t>
            </a:fld>
            <a:endParaRPr lang="en-US"/>
          </a:p>
        </p:txBody>
      </p:sp>
    </p:spTree>
    <p:extLst>
      <p:ext uri="{BB962C8B-B14F-4D97-AF65-F5344CB8AC3E}">
        <p14:creationId xmlns:p14="http://schemas.microsoft.com/office/powerpoint/2010/main" val="4227228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5966388C-5D92-426A-BA81-BBE36BE41537}" type="datetimeFigureOut">
              <a:rPr lang="en-US"/>
              <a:pPr>
                <a:defRPr/>
              </a:pPr>
              <a:t>3/24/2026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271E24-0AB0-4CD0-BE62-7EB9983DE27B}" type="slidenum">
              <a:rPr lang="en-US"/>
              <a:pPr>
                <a:defRPr/>
              </a:pPr>
              <a:t>‹#›</a:t>
            </a:fld>
            <a:endParaRPr lang="en-US"/>
          </a:p>
        </p:txBody>
      </p:sp>
    </p:spTree>
    <p:extLst>
      <p:ext uri="{BB962C8B-B14F-4D97-AF65-F5344CB8AC3E}">
        <p14:creationId xmlns:p14="http://schemas.microsoft.com/office/powerpoint/2010/main" val="1180964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014E54C8-C18B-435F-81B3-491C635A5581}" type="datetimeFigureOut">
              <a:rPr lang="en-US"/>
              <a:pPr>
                <a:defRPr/>
              </a:pPr>
              <a:t>3/24/2026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AFB6807-F169-4573-9B73-C6CEF303A98C}" type="slidenum">
              <a:rPr lang="en-US"/>
              <a:pPr>
                <a:defRPr/>
              </a:pPr>
              <a:t>‹#›</a:t>
            </a:fld>
            <a:endParaRPr lang="en-US"/>
          </a:p>
        </p:txBody>
      </p:sp>
    </p:spTree>
    <p:extLst>
      <p:ext uri="{BB962C8B-B14F-4D97-AF65-F5344CB8AC3E}">
        <p14:creationId xmlns:p14="http://schemas.microsoft.com/office/powerpoint/2010/main" val="1769370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pPr>
              <a:defRPr/>
            </a:pPr>
            <a:fld id="{1C2DE3D1-56F5-414D-84AC-43546CA06F74}" type="datetimeFigureOut">
              <a:rPr lang="en-US"/>
              <a:pPr>
                <a:defRPr/>
              </a:pPr>
              <a:t>3/24/2026</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64BEA71-1958-45FC-B6E2-96824502F0A4}" type="slidenum">
              <a:rPr lang="en-US"/>
              <a:pPr>
                <a:defRPr/>
              </a:pPr>
              <a:t>‹#›</a:t>
            </a:fld>
            <a:endParaRPr lang="en-US"/>
          </a:p>
        </p:txBody>
      </p:sp>
    </p:spTree>
    <p:extLst>
      <p:ext uri="{BB962C8B-B14F-4D97-AF65-F5344CB8AC3E}">
        <p14:creationId xmlns:p14="http://schemas.microsoft.com/office/powerpoint/2010/main" val="3078404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EC283C71-7AF0-41AD-A6FD-2E913EB66BF1}" type="datetimeFigureOut">
              <a:rPr lang="en-US"/>
              <a:pPr>
                <a:defRPr/>
              </a:pPr>
              <a:t>3/24/2026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A98A060-3D51-4410-B39C-E4FF7420E464}" type="slidenum">
              <a:rPr lang="en-US"/>
              <a:pPr>
                <a:defRPr/>
              </a:pPr>
              <a:t>‹#›</a:t>
            </a:fld>
            <a:endParaRPr lang="en-US"/>
          </a:p>
        </p:txBody>
      </p:sp>
    </p:spTree>
    <p:extLst>
      <p:ext uri="{BB962C8B-B14F-4D97-AF65-F5344CB8AC3E}">
        <p14:creationId xmlns:p14="http://schemas.microsoft.com/office/powerpoint/2010/main" val="1631020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AC349C8-3E0E-4579-AF3B-21DC8183C7B8}" type="datetimeFigureOut">
              <a:rPr lang="en-US"/>
              <a:pPr>
                <a:defRPr/>
              </a:pPr>
              <a:t>3/24/2026</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CCD7355-F9BD-40F5-8743-BDFDAE1CECC7}" type="slidenum">
              <a:rPr lang="en-US"/>
              <a:pPr>
                <a:defRPr/>
              </a:pPr>
              <a:t>‹#›</a:t>
            </a:fld>
            <a:endParaRPr lang="en-US"/>
          </a:p>
        </p:txBody>
      </p:sp>
    </p:spTree>
    <p:extLst>
      <p:ext uri="{BB962C8B-B14F-4D97-AF65-F5344CB8AC3E}">
        <p14:creationId xmlns:p14="http://schemas.microsoft.com/office/powerpoint/2010/main" val="306114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8413AE9-AF67-42DD-A228-1DF93D204629}" type="datetimeFigureOut">
              <a:rPr lang="en-US"/>
              <a:pPr>
                <a:defRPr/>
              </a:pPr>
              <a:t>3/24/2026</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BC128C04-5174-43E9-9707-6AD4F55DF004}" type="slidenum">
              <a:rPr lang="en-US"/>
              <a:pPr>
                <a:defRPr/>
              </a:pPr>
              <a:t>‹#›</a:t>
            </a:fld>
            <a:endParaRPr lang="en-US"/>
          </a:p>
        </p:txBody>
      </p:sp>
    </p:spTree>
    <p:extLst>
      <p:ext uri="{BB962C8B-B14F-4D97-AF65-F5344CB8AC3E}">
        <p14:creationId xmlns:p14="http://schemas.microsoft.com/office/powerpoint/2010/main" val="1296851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95CB4C7-2BA6-4E6B-92B4-6D86EC09C7EB}" type="datetimeFigureOut">
              <a:rPr lang="en-US"/>
              <a:pPr>
                <a:defRPr/>
              </a:pPr>
              <a:t>3/24/2026</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D88EDAC-F6B1-4B0E-8474-8C057F1DADE2}" type="slidenum">
              <a:rPr lang="en-US"/>
              <a:pPr>
                <a:defRPr/>
              </a:pPr>
              <a:t>‹#›</a:t>
            </a:fld>
            <a:endParaRPr lang="en-US"/>
          </a:p>
        </p:txBody>
      </p:sp>
    </p:spTree>
    <p:extLst>
      <p:ext uri="{BB962C8B-B14F-4D97-AF65-F5344CB8AC3E}">
        <p14:creationId xmlns:p14="http://schemas.microsoft.com/office/powerpoint/2010/main" val="17612880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B9B1F062-2798-4B92-A0D3-A86CAC051B6C}" type="datetimeFigureOut">
              <a:rPr lang="en-US"/>
              <a:pPr>
                <a:defRPr/>
              </a:pPr>
              <a:t>3/24/2026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5DDB8B5-06CA-4AF7-A00F-8C6217FCA443}" type="slidenum">
              <a:rPr lang="en-US"/>
              <a:pPr>
                <a:defRPr/>
              </a:pPr>
              <a:t>‹#›</a:t>
            </a:fld>
            <a:endParaRPr lang="en-US"/>
          </a:p>
        </p:txBody>
      </p:sp>
    </p:spTree>
    <p:extLst>
      <p:ext uri="{BB962C8B-B14F-4D97-AF65-F5344CB8AC3E}">
        <p14:creationId xmlns:p14="http://schemas.microsoft.com/office/powerpoint/2010/main" val="4209514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fld id="{FEC637CC-94C3-48C0-81BC-1573F21B5E87}" type="datetimeFigureOut">
              <a:rPr lang="en-US"/>
              <a:pPr>
                <a:defRPr/>
              </a:pPr>
              <a:t>3/24/2026</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B762F9F-8B74-4429-9373-99BB1E5354B2}" type="slidenum">
              <a:rPr lang="en-US"/>
              <a:pPr>
                <a:defRPr/>
              </a:pPr>
              <a:t>‹#›</a:t>
            </a:fld>
            <a:endParaRPr lang="en-US"/>
          </a:p>
        </p:txBody>
      </p:sp>
    </p:spTree>
    <p:extLst>
      <p:ext uri="{BB962C8B-B14F-4D97-AF65-F5344CB8AC3E}">
        <p14:creationId xmlns:p14="http://schemas.microsoft.com/office/powerpoint/2010/main" val="3815775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Title Placeholder 1"/>
          <p:cNvSpPr>
            <a:spLocks noGrp="1"/>
          </p:cNvSpPr>
          <p:nvPr>
            <p:ph type="title"/>
          </p:nvPr>
        </p:nvSpPr>
        <p:spPr bwMode="auto">
          <a:xfrm>
            <a:off x="838200" y="365126"/>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43"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eaLnBrk="1" hangingPunct="1">
              <a:spcBef>
                <a:spcPct val="20000"/>
              </a:spcBef>
              <a:defRPr sz="1200">
                <a:solidFill>
                  <a:schemeClr val="tx1">
                    <a:tint val="75000"/>
                  </a:schemeClr>
                </a:solidFill>
              </a:defRPr>
            </a:lvl1pPr>
          </a:lstStyle>
          <a:p>
            <a:pPr>
              <a:defRPr/>
            </a:pPr>
            <a:fld id="{B3B2C356-8188-473B-827D-A0530F476E53}" type="datetimeFigureOut">
              <a:rPr lang="en-US"/>
              <a:pPr>
                <a:defRPr/>
              </a:pPr>
              <a:t>3/24/2026</a:t>
            </a:fld>
            <a:endParaRPr lang="en-US"/>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eaLnBrk="1" hangingPunct="1">
              <a:spcBef>
                <a:spcPct val="20000"/>
              </a:spcBef>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eaLnBrk="1" hangingPunct="1">
              <a:spcBef>
                <a:spcPct val="20000"/>
              </a:spcBef>
              <a:defRPr sz="1200">
                <a:solidFill>
                  <a:schemeClr val="tx1">
                    <a:tint val="75000"/>
                  </a:schemeClr>
                </a:solidFill>
              </a:defRPr>
            </a:lvl1pPr>
          </a:lstStyle>
          <a:p>
            <a:pPr>
              <a:defRPr/>
            </a:pPr>
            <a:fld id="{2BCC055D-97D0-41F7-AD30-484060827892}" type="slidenum">
              <a:rPr lang="en-US"/>
              <a:pPr>
                <a:defRPr/>
              </a:pPr>
              <a:t>‹#›</a:t>
            </a:fld>
            <a:endParaRPr lang="en-US"/>
          </a:p>
        </p:txBody>
      </p:sp>
    </p:spTree>
    <p:extLst>
      <p:ext uri="{BB962C8B-B14F-4D97-AF65-F5344CB8AC3E}">
        <p14:creationId xmlns:p14="http://schemas.microsoft.com/office/powerpoint/2010/main" val="36674580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00">
            <a:alpha val="45097"/>
          </a:srgbClr>
        </a:solidFill>
        <a:effectLst/>
      </p:bgPr>
    </p:bg>
    <p:spTree>
      <p:nvGrpSpPr>
        <p:cNvPr id="1" name=""/>
        <p:cNvGrpSpPr/>
        <p:nvPr/>
      </p:nvGrpSpPr>
      <p:grpSpPr>
        <a:xfrm>
          <a:off x="0" y="0"/>
          <a:ext cx="0" cy="0"/>
          <a:chOff x="0" y="0"/>
          <a:chExt cx="0" cy="0"/>
        </a:xfrm>
      </p:grpSpPr>
      <p:sp>
        <p:nvSpPr>
          <p:cNvPr id="9" name="Rectangle 8"/>
          <p:cNvSpPr/>
          <p:nvPr/>
        </p:nvSpPr>
        <p:spPr>
          <a:xfrm>
            <a:off x="6039853" y="3415887"/>
            <a:ext cx="4565407" cy="1778341"/>
          </a:xfrm>
          <a:prstGeom prst="rect">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sz="1050" dirty="0">
              <a:solidFill>
                <a:prstClr val="black"/>
              </a:solidFill>
              <a:latin typeface="Calibri" panose="020F0502020204030204"/>
            </a:endParaRPr>
          </a:p>
          <a:p>
            <a:pPr defTabSz="457200">
              <a:defRPr/>
            </a:pPr>
            <a:r>
              <a:rPr lang="en-US" sz="1050" dirty="0">
                <a:solidFill>
                  <a:prstClr val="black"/>
                </a:solidFill>
                <a:latin typeface="Calibri" panose="020F0502020204030204"/>
              </a:rPr>
              <a:t>ALL SOLDIERS ARE REQUIRED TO ATTEND ANNUAL DV AWARENESS/PREVENTION TRAINING CONDUCTED BY FAMILY ADVOCACY STAFF</a:t>
            </a:r>
          </a:p>
          <a:p>
            <a:pPr defTabSz="457200">
              <a:defRPr/>
            </a:pPr>
            <a:r>
              <a:rPr lang="en-US" sz="1050" dirty="0">
                <a:solidFill>
                  <a:prstClr val="black"/>
                </a:solidFill>
                <a:latin typeface="Calibri" panose="020F0502020204030204"/>
              </a:rPr>
              <a:t>(Coordinated </a:t>
            </a:r>
            <a:r>
              <a:rPr lang="en-US" sz="1050">
                <a:solidFill>
                  <a:prstClr val="black"/>
                </a:solidFill>
                <a:latin typeface="Calibri" panose="020F0502020204030204"/>
              </a:rPr>
              <a:t>Community Response to DV OPORD)</a:t>
            </a:r>
          </a:p>
          <a:p>
            <a:pPr defTabSz="457200">
              <a:defRPr/>
            </a:pPr>
            <a:r>
              <a:rPr lang="en-US" sz="1050" dirty="0">
                <a:solidFill>
                  <a:prstClr val="black"/>
                </a:solidFill>
                <a:latin typeface="Calibri" panose="020F0502020204030204"/>
              </a:rPr>
              <a:t>Commander’s/1SG are required to complete IDC online training PRIOR to attending first IDC (Provide FAP-Clinical with your certificate or email to Angela McGrady)</a:t>
            </a:r>
          </a:p>
          <a:p>
            <a:pPr defTabSz="457200">
              <a:defRPr/>
            </a:pPr>
            <a:r>
              <a:rPr lang="en-US" sz="1050" dirty="0">
                <a:solidFill>
                  <a:prstClr val="black"/>
                </a:solidFill>
                <a:latin typeface="Calibri" panose="020F0502020204030204"/>
              </a:rPr>
              <a:t>See Hand out for instructions on finding training on ATRRS</a:t>
            </a:r>
          </a:p>
          <a:p>
            <a:pPr defTabSz="457200">
              <a:defRPr/>
            </a:pPr>
            <a:r>
              <a:rPr lang="en-US" sz="1050" dirty="0">
                <a:solidFill>
                  <a:prstClr val="black"/>
                </a:solidFill>
                <a:latin typeface="Calibri" panose="020F0502020204030204"/>
              </a:rPr>
              <a:t>ATTRS Link https://www.atrrs.army.mil</a:t>
            </a:r>
          </a:p>
        </p:txBody>
      </p:sp>
      <p:sp>
        <p:nvSpPr>
          <p:cNvPr id="6" name="Rectangle 5"/>
          <p:cNvSpPr/>
          <p:nvPr/>
        </p:nvSpPr>
        <p:spPr>
          <a:xfrm>
            <a:off x="6054726" y="2023311"/>
            <a:ext cx="4527550" cy="1570037"/>
          </a:xfrm>
          <a:prstGeom prst="rect">
            <a:avLst/>
          </a:prstGeom>
          <a:solidFill>
            <a:schemeClr val="accent4">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sz="1200" dirty="0">
              <a:solidFill>
                <a:prstClr val="black"/>
              </a:solidFill>
              <a:latin typeface="Calibri" panose="020F0502020204030204"/>
            </a:endParaRPr>
          </a:p>
          <a:p>
            <a:pPr defTabSz="457200">
              <a:defRPr/>
            </a:pPr>
            <a:r>
              <a:rPr lang="en-US" sz="1100" dirty="0">
                <a:solidFill>
                  <a:prstClr val="black"/>
                </a:solidFill>
                <a:latin typeface="Calibri" panose="020F0502020204030204"/>
              </a:rPr>
              <a:t>Commanders are required to ensure protection of all persons alleged or known to be at risk from domestic abuse by issuing and enforcing an appropriate military protection order (MPO) that is coordinated with those civilian authorities that enforce the protection orders issued by civilian courts. </a:t>
            </a:r>
          </a:p>
          <a:p>
            <a:pPr defTabSz="457200">
              <a:defRPr/>
            </a:pPr>
            <a:r>
              <a:rPr lang="en-US" sz="1100" b="1" dirty="0">
                <a:solidFill>
                  <a:srgbClr val="FF0000"/>
                </a:solidFill>
                <a:latin typeface="Calibri" panose="020F0502020204030204"/>
              </a:rPr>
              <a:t>Ensure safe housing has been secured for the victim as needed.</a:t>
            </a:r>
            <a:endParaRPr lang="en-US" sz="1100" dirty="0">
              <a:solidFill>
                <a:srgbClr val="FF0000"/>
              </a:solidFill>
              <a:latin typeface="Calibri" panose="020F0502020204030204"/>
            </a:endParaRPr>
          </a:p>
          <a:p>
            <a:pPr defTabSz="457200">
              <a:defRPr/>
            </a:pPr>
            <a:r>
              <a:rPr lang="en-US" sz="1100" b="1" dirty="0">
                <a:solidFill>
                  <a:srgbClr val="FF0000"/>
                </a:solidFill>
                <a:latin typeface="Calibri" panose="020F0502020204030204"/>
              </a:rPr>
              <a:t>The preference is to remove the alleged abuser from the home when the parties must be separated to safeguard the victim.</a:t>
            </a:r>
            <a:endParaRPr lang="en-US" sz="1100" dirty="0">
              <a:solidFill>
                <a:srgbClr val="FF0000"/>
              </a:solidFill>
              <a:latin typeface="Calibri" panose="020F0502020204030204"/>
            </a:endParaRPr>
          </a:p>
          <a:p>
            <a:pPr defTabSz="457200">
              <a:defRPr/>
            </a:pPr>
            <a:r>
              <a:rPr lang="en-US" sz="1100" b="1" dirty="0">
                <a:solidFill>
                  <a:srgbClr val="FF0000"/>
                </a:solidFill>
                <a:latin typeface="Calibri" panose="020F0502020204030204"/>
              </a:rPr>
              <a:t> (</a:t>
            </a:r>
            <a:r>
              <a:rPr lang="en-US" sz="1100" b="1" dirty="0" err="1">
                <a:solidFill>
                  <a:srgbClr val="FF0000"/>
                </a:solidFill>
                <a:latin typeface="Calibri" panose="020F0502020204030204"/>
              </a:rPr>
              <a:t>DoDi</a:t>
            </a:r>
            <a:r>
              <a:rPr lang="en-US" sz="1100" b="1" dirty="0">
                <a:solidFill>
                  <a:srgbClr val="FF0000"/>
                </a:solidFill>
                <a:latin typeface="Calibri" panose="020F0502020204030204"/>
              </a:rPr>
              <a:t> 6400.06)</a:t>
            </a:r>
            <a:endParaRPr lang="en-US" sz="1100" dirty="0">
              <a:solidFill>
                <a:srgbClr val="FF0000"/>
              </a:solidFill>
              <a:latin typeface="Calibri" panose="020F0502020204030204"/>
            </a:endParaRPr>
          </a:p>
          <a:p>
            <a:pPr algn="ctr" defTabSz="457200">
              <a:defRPr/>
            </a:pPr>
            <a:endParaRPr lang="en-US" sz="1200" dirty="0">
              <a:solidFill>
                <a:prstClr val="black"/>
              </a:solidFill>
              <a:latin typeface="Calibri" panose="020F0502020204030204"/>
            </a:endParaRPr>
          </a:p>
        </p:txBody>
      </p:sp>
      <p:sp>
        <p:nvSpPr>
          <p:cNvPr id="96" name="Rectangle 95"/>
          <p:cNvSpPr/>
          <p:nvPr/>
        </p:nvSpPr>
        <p:spPr>
          <a:xfrm>
            <a:off x="1624013" y="563563"/>
            <a:ext cx="4398962" cy="1744949"/>
          </a:xfrm>
          <a:prstGeom prst="rect">
            <a:avLst/>
          </a:prstGeom>
          <a:solidFill>
            <a:schemeClr val="accent6">
              <a:lumMod val="20000"/>
              <a:lumOff val="8000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defTabSz="457200">
              <a:defRPr/>
            </a:pPr>
            <a:endParaRPr lang="en-US" sz="1200" dirty="0">
              <a:solidFill>
                <a:prstClr val="black"/>
              </a:solidFill>
              <a:latin typeface="Calibri" panose="020F0502020204030204"/>
            </a:endParaRPr>
          </a:p>
          <a:p>
            <a:pPr defTabSz="457200">
              <a:defRPr/>
            </a:pPr>
            <a:endParaRPr lang="en-US" sz="1200" dirty="0">
              <a:solidFill>
                <a:prstClr val="black"/>
              </a:solidFill>
              <a:latin typeface="Calibri" panose="020F0502020204030204"/>
            </a:endParaRPr>
          </a:p>
          <a:p>
            <a:pPr defTabSz="457200">
              <a:defRPr/>
            </a:pPr>
            <a:r>
              <a:rPr lang="en-US" sz="1200" dirty="0">
                <a:solidFill>
                  <a:prstClr val="black"/>
                </a:solidFill>
                <a:latin typeface="Calibri" panose="020F0502020204030204"/>
              </a:rPr>
              <a:t>Engage soldiers in DV Prevention programs</a:t>
            </a:r>
          </a:p>
          <a:p>
            <a:pPr defTabSz="457200">
              <a:defRPr/>
            </a:pPr>
            <a:r>
              <a:rPr lang="en-US" sz="1200" b="1" dirty="0">
                <a:solidFill>
                  <a:srgbClr val="FF0000"/>
                </a:solidFill>
                <a:latin typeface="Calibri" panose="020F0502020204030204"/>
              </a:rPr>
              <a:t>EARLY PREVENTION IS THE KEY</a:t>
            </a:r>
          </a:p>
          <a:p>
            <a:pPr marL="285750" indent="-285750" defTabSz="457200">
              <a:buFont typeface="Arial" panose="020B0604020202020204" pitchFamily="34" charset="0"/>
              <a:buChar char="•"/>
              <a:defRPr/>
            </a:pPr>
            <a:r>
              <a:rPr lang="en-US" sz="1200" dirty="0">
                <a:solidFill>
                  <a:prstClr val="black"/>
                </a:solidFill>
                <a:latin typeface="Calibri" panose="020F0502020204030204"/>
              </a:rPr>
              <a:t>PREP</a:t>
            </a:r>
          </a:p>
          <a:p>
            <a:pPr marL="285750" indent="-285750" defTabSz="457200">
              <a:buFont typeface="Arial" panose="020B0604020202020204" pitchFamily="34" charset="0"/>
              <a:buChar char="•"/>
              <a:defRPr/>
            </a:pPr>
            <a:r>
              <a:rPr lang="en-US" sz="1200" dirty="0">
                <a:solidFill>
                  <a:prstClr val="black"/>
                </a:solidFill>
                <a:latin typeface="Calibri" panose="020F0502020204030204"/>
              </a:rPr>
              <a:t>Coordinated Community Response to DV (Annual training)</a:t>
            </a:r>
          </a:p>
          <a:p>
            <a:pPr marL="285750" indent="-285750" defTabSz="457200">
              <a:buFont typeface="Arial" panose="020B0604020202020204" pitchFamily="34" charset="0"/>
              <a:buChar char="•"/>
              <a:defRPr/>
            </a:pPr>
            <a:r>
              <a:rPr lang="en-US" sz="1200" dirty="0">
                <a:solidFill>
                  <a:prstClr val="black"/>
                </a:solidFill>
                <a:latin typeface="Calibri" panose="020F0502020204030204"/>
              </a:rPr>
              <a:t>Parenting Programs</a:t>
            </a:r>
          </a:p>
          <a:p>
            <a:pPr marL="285750" indent="-285750" defTabSz="457200">
              <a:buFont typeface="Arial" panose="020B0604020202020204" pitchFamily="34" charset="0"/>
              <a:buChar char="•"/>
              <a:defRPr/>
            </a:pPr>
            <a:r>
              <a:rPr lang="en-US" sz="1200" dirty="0">
                <a:solidFill>
                  <a:prstClr val="black"/>
                </a:solidFill>
                <a:latin typeface="Calibri" panose="020F0502020204030204"/>
              </a:rPr>
              <a:t>Mentor in Violence Prevention (Leadership)</a:t>
            </a:r>
          </a:p>
          <a:p>
            <a:pPr marL="285750" indent="-285750" defTabSz="457200">
              <a:buFont typeface="Arial" panose="020B0604020202020204" pitchFamily="34" charset="0"/>
              <a:buChar char="•"/>
              <a:defRPr/>
            </a:pPr>
            <a:r>
              <a:rPr lang="en-US" sz="1200" dirty="0">
                <a:solidFill>
                  <a:prstClr val="black"/>
                </a:solidFill>
                <a:latin typeface="Calibri" panose="020F0502020204030204"/>
              </a:rPr>
              <a:t>Nurturing Parenting</a:t>
            </a:r>
          </a:p>
          <a:p>
            <a:pPr marL="285750" indent="-285750" defTabSz="457200">
              <a:buFont typeface="Arial" panose="020B0604020202020204" pitchFamily="34" charset="0"/>
              <a:buChar char="•"/>
              <a:defRPr/>
            </a:pPr>
            <a:r>
              <a:rPr lang="en-US" sz="1200" dirty="0">
                <a:solidFill>
                  <a:prstClr val="black"/>
                </a:solidFill>
                <a:latin typeface="Calibri" panose="020F0502020204030204"/>
              </a:rPr>
              <a:t>Leadership Response to DV</a:t>
            </a:r>
          </a:p>
          <a:p>
            <a:pPr defTabSz="457200">
              <a:defRPr/>
            </a:pPr>
            <a:endParaRPr lang="en-US" sz="1200" dirty="0">
              <a:solidFill>
                <a:prstClr val="black"/>
              </a:solidFill>
              <a:latin typeface="Calibri" panose="020F0502020204030204"/>
            </a:endParaRPr>
          </a:p>
          <a:p>
            <a:pPr marL="285750" indent="-285750" defTabSz="457200">
              <a:buFont typeface="Arial" panose="020B0604020202020204" pitchFamily="34" charset="0"/>
              <a:buChar char="•"/>
              <a:defRPr/>
            </a:pPr>
            <a:endParaRPr lang="en-US" sz="1200" dirty="0">
              <a:solidFill>
                <a:prstClr val="black"/>
              </a:solidFill>
              <a:latin typeface="Calibri" panose="020F0502020204030204"/>
            </a:endParaRPr>
          </a:p>
          <a:p>
            <a:pPr algn="ctr" defTabSz="457200">
              <a:defRPr/>
            </a:pPr>
            <a:endParaRPr lang="en-US" sz="1200" dirty="0">
              <a:solidFill>
                <a:prstClr val="black"/>
              </a:solidFill>
              <a:latin typeface="Calibri" panose="020F0502020204030204"/>
            </a:endParaRPr>
          </a:p>
        </p:txBody>
      </p:sp>
      <p:sp>
        <p:nvSpPr>
          <p:cNvPr id="12" name="TextBox 11"/>
          <p:cNvSpPr txBox="1"/>
          <p:nvPr/>
        </p:nvSpPr>
        <p:spPr>
          <a:xfrm>
            <a:off x="4367214" y="-42863"/>
            <a:ext cx="3375025" cy="368301"/>
          </a:xfrm>
          <a:prstGeom prst="rect">
            <a:avLst/>
          </a:prstGeom>
          <a:noFill/>
        </p:spPr>
        <p:txBody>
          <a:bodyPr wrap="none">
            <a:spAutoFit/>
          </a:bodyPr>
          <a:lstStyle/>
          <a:p>
            <a:pPr defTabSz="457200">
              <a:defRPr/>
            </a:pPr>
            <a:r>
              <a:rPr lang="en-US" b="1" i="1" dirty="0">
                <a:solidFill>
                  <a:srgbClr val="0000FF"/>
                </a:solidFill>
                <a:effectLst>
                  <a:outerShdw blurRad="38100" dist="38100" dir="2700000" algn="tl">
                    <a:srgbClr val="000000">
                      <a:alpha val="43137"/>
                    </a:srgbClr>
                  </a:outerShdw>
                </a:effectLst>
                <a:latin typeface="Calibri" panose="020F0502020204030204"/>
                <a:ea typeface="ＭＳ Ｐゴシック" panose="020B0600070205080204" pitchFamily="34" charset="-128"/>
              </a:rPr>
              <a:t>Family Advocacy Quick Reference</a:t>
            </a:r>
          </a:p>
        </p:txBody>
      </p:sp>
      <p:sp>
        <p:nvSpPr>
          <p:cNvPr id="23" name="TextBox 22"/>
          <p:cNvSpPr txBox="1"/>
          <p:nvPr/>
        </p:nvSpPr>
        <p:spPr>
          <a:xfrm>
            <a:off x="1561828" y="6583705"/>
            <a:ext cx="9043432" cy="276999"/>
          </a:xfrm>
          <a:prstGeom prst="rect">
            <a:avLst/>
          </a:prstGeom>
          <a:solidFill>
            <a:schemeClr val="accent6">
              <a:lumMod val="50000"/>
            </a:schemeClr>
          </a:solidFill>
          <a:ln>
            <a:noFill/>
          </a:ln>
          <a:effectLst>
            <a:softEdge rad="63500"/>
          </a:effectLst>
        </p:spPr>
        <p:txBody>
          <a:bodyPr>
            <a:spAutoFit/>
          </a:bodyPr>
          <a:lstStyle/>
          <a:p>
            <a:pPr algn="ctr" defTabSz="457200">
              <a:defRPr/>
            </a:pPr>
            <a:r>
              <a:rPr lang="en-US" sz="1200" u="sng" dirty="0">
                <a:solidFill>
                  <a:prstClr val="white"/>
                </a:solidFill>
                <a:latin typeface="Arial" panose="020B0604020202020204" pitchFamily="34" charset="0"/>
                <a:ea typeface="ＭＳ Ｐゴシック" panose="020B0600070205080204" pitchFamily="34" charset="-128"/>
                <a:cs typeface="Arial" panose="020B0604020202020204" pitchFamily="34" charset="0"/>
              </a:rPr>
              <a:t>ACS Family Advocacy Program--- Programs Building 7492 719-526-0461</a:t>
            </a:r>
          </a:p>
        </p:txBody>
      </p:sp>
      <p:sp>
        <p:nvSpPr>
          <p:cNvPr id="81" name="TextBox 80"/>
          <p:cNvSpPr txBox="1"/>
          <p:nvPr/>
        </p:nvSpPr>
        <p:spPr>
          <a:xfrm>
            <a:off x="1609724" y="3447744"/>
            <a:ext cx="4403725" cy="1384995"/>
          </a:xfrm>
          <a:prstGeom prst="rect">
            <a:avLst/>
          </a:prstGeom>
          <a:solidFill>
            <a:schemeClr val="accent6">
              <a:lumMod val="20000"/>
              <a:lumOff val="80000"/>
            </a:schemeClr>
          </a:solidFill>
          <a:ln>
            <a:solidFill>
              <a:schemeClr val="accent6">
                <a:lumMod val="20000"/>
                <a:lumOff val="80000"/>
              </a:schemeClr>
            </a:solidFill>
          </a:ln>
        </p:spPr>
        <p:txBody>
          <a:bodyPr>
            <a:spAutoFit/>
          </a:bodyPr>
          <a:lstStyle/>
          <a:p>
            <a:pPr defTabSz="457200">
              <a:defRPr/>
            </a:pPr>
            <a:r>
              <a:rPr lang="en-US" sz="1200" b="1" dirty="0">
                <a:solidFill>
                  <a:prstClr val="black"/>
                </a:solidFill>
                <a:latin typeface="Calibri" panose="020F0502020204030204"/>
                <a:ea typeface="ＭＳ Ｐゴシック" panose="020B0600070205080204" pitchFamily="34" charset="-128"/>
              </a:rPr>
              <a:t>Contact Victim Advocacy (719-243-7907) </a:t>
            </a:r>
            <a:r>
              <a:rPr lang="en-US" sz="1200" dirty="0">
                <a:solidFill>
                  <a:prstClr val="black"/>
                </a:solidFill>
                <a:latin typeface="Calibri" panose="020F0502020204030204"/>
                <a:ea typeface="ＭＳ Ｐゴシック" panose="020B0600070205080204" pitchFamily="34" charset="-128"/>
              </a:rPr>
              <a:t>ASAP to discuss;</a:t>
            </a:r>
          </a:p>
          <a:p>
            <a:pPr marL="171450" indent="-171450" defTabSz="457200">
              <a:buFont typeface="Arial" panose="020B0604020202020204" pitchFamily="34" charset="0"/>
              <a:buChar char="•"/>
              <a:defRPr/>
            </a:pPr>
            <a:r>
              <a:rPr lang="en-US" sz="1200" dirty="0">
                <a:solidFill>
                  <a:prstClr val="black"/>
                </a:solidFill>
                <a:latin typeface="Calibri" panose="020F0502020204030204"/>
                <a:ea typeface="ＭＳ Ｐゴシック" panose="020B0600070205080204" pitchFamily="34" charset="-128"/>
              </a:rPr>
              <a:t>Safety for the Victim</a:t>
            </a:r>
          </a:p>
          <a:p>
            <a:pPr marL="171450" indent="-171450" defTabSz="457200">
              <a:buFont typeface="Arial" panose="020B0604020202020204" pitchFamily="34" charset="0"/>
              <a:buChar char="•"/>
              <a:defRPr/>
            </a:pPr>
            <a:r>
              <a:rPr lang="en-US" sz="1200" dirty="0">
                <a:solidFill>
                  <a:prstClr val="black"/>
                </a:solidFill>
                <a:latin typeface="Calibri" panose="020F0502020204030204"/>
                <a:ea typeface="ＭＳ Ｐゴシック" panose="020B0600070205080204" pitchFamily="34" charset="-128"/>
              </a:rPr>
              <a:t>Resources for the Victim</a:t>
            </a:r>
          </a:p>
          <a:p>
            <a:pPr marL="171450" indent="-171450" defTabSz="457200">
              <a:buFont typeface="Arial" panose="020B0604020202020204" pitchFamily="34" charset="0"/>
              <a:buChar char="•"/>
              <a:defRPr/>
            </a:pPr>
            <a:r>
              <a:rPr lang="en-US" sz="1200" dirty="0">
                <a:solidFill>
                  <a:prstClr val="black"/>
                </a:solidFill>
                <a:latin typeface="Calibri" panose="020F0502020204030204"/>
                <a:ea typeface="ＭＳ Ｐゴシック" panose="020B0600070205080204" pitchFamily="34" charset="-128"/>
              </a:rPr>
              <a:t>Emergency Shelter</a:t>
            </a:r>
          </a:p>
          <a:p>
            <a:pPr marL="171450" indent="-171450" defTabSz="457200">
              <a:buFont typeface="Arial" panose="020B0604020202020204" pitchFamily="34" charset="0"/>
              <a:buChar char="•"/>
              <a:defRPr/>
            </a:pPr>
            <a:r>
              <a:rPr lang="en-US" sz="1200" dirty="0">
                <a:solidFill>
                  <a:srgbClr val="FF0000"/>
                </a:solidFill>
                <a:latin typeface="Calibri" panose="020F0502020204030204"/>
                <a:ea typeface="ＭＳ Ｐゴシック" panose="020B0600070205080204" pitchFamily="34" charset="-128"/>
              </a:rPr>
              <a:t>Transitional Compensation</a:t>
            </a:r>
          </a:p>
          <a:p>
            <a:pPr marL="171450" indent="-171450" defTabSz="457200">
              <a:buFont typeface="Arial" panose="020B0604020202020204" pitchFamily="34" charset="0"/>
              <a:buChar char="•"/>
              <a:defRPr/>
            </a:pPr>
            <a:r>
              <a:rPr lang="en-US" sz="1200" dirty="0">
                <a:solidFill>
                  <a:srgbClr val="FF0000"/>
                </a:solidFill>
                <a:latin typeface="Calibri" panose="020F0502020204030204"/>
                <a:ea typeface="ＭＳ Ｐゴシック" panose="020B0600070205080204" pitchFamily="34" charset="-128"/>
              </a:rPr>
              <a:t>If the victim is receiving Services from an advocate, please provide a copy of any MPOs</a:t>
            </a:r>
            <a:endParaRPr lang="en-US" sz="1200" b="1" dirty="0">
              <a:solidFill>
                <a:prstClr val="black"/>
              </a:solidFill>
              <a:latin typeface="Calibri" panose="020F0502020204030204"/>
              <a:ea typeface="ＭＳ Ｐゴシック" panose="020B0600070205080204" pitchFamily="34" charset="-128"/>
            </a:endParaRPr>
          </a:p>
        </p:txBody>
      </p:sp>
      <p:sp>
        <p:nvSpPr>
          <p:cNvPr id="83" name="TextBox 82"/>
          <p:cNvSpPr txBox="1"/>
          <p:nvPr/>
        </p:nvSpPr>
        <p:spPr>
          <a:xfrm>
            <a:off x="6054726" y="563564"/>
            <a:ext cx="4500563" cy="1446550"/>
          </a:xfrm>
          <a:prstGeom prst="rect">
            <a:avLst/>
          </a:prstGeom>
          <a:solidFill>
            <a:schemeClr val="accent4">
              <a:lumMod val="20000"/>
              <a:lumOff val="80000"/>
            </a:schemeClr>
          </a:solidFill>
          <a:ln>
            <a:solidFill>
              <a:schemeClr val="bg1"/>
            </a:solidFill>
          </a:ln>
        </p:spPr>
        <p:txBody>
          <a:bodyPr>
            <a:spAutoFit/>
          </a:bodyPr>
          <a:lstStyle/>
          <a:p>
            <a:pPr defTabSz="457200">
              <a:defRPr/>
            </a:pPr>
            <a:r>
              <a:rPr lang="en-US" sz="1100" dirty="0">
                <a:solidFill>
                  <a:prstClr val="black"/>
                </a:solidFill>
                <a:latin typeface="Calibri" panose="020F0502020204030204"/>
                <a:ea typeface="ＭＳ Ｐゴシック" panose="020B0600070205080204" pitchFamily="34" charset="-128"/>
              </a:rPr>
              <a:t>CDR’s are required to report all ALLEGATIONS of Spouse Abuse to FAP-Clinical@ 526-5050/4585</a:t>
            </a:r>
          </a:p>
          <a:p>
            <a:pPr defTabSz="457200">
              <a:defRPr/>
            </a:pPr>
            <a:r>
              <a:rPr lang="en-US" sz="1100" dirty="0">
                <a:solidFill>
                  <a:prstClr val="black"/>
                </a:solidFill>
                <a:latin typeface="Calibri" panose="020F0502020204030204"/>
                <a:ea typeface="ＭＳ Ｐゴシック" panose="020B0600070205080204" pitchFamily="34" charset="-128"/>
              </a:rPr>
              <a:t>IAW Ft Carson policy (GP-33), all Soldiers E-5 and above in a leadership role are mandated reporters and must report ALL ALLEGATIONS of Spouse/Child Abuse</a:t>
            </a:r>
          </a:p>
          <a:p>
            <a:pPr defTabSz="457200">
              <a:defRPr/>
            </a:pPr>
            <a:r>
              <a:rPr lang="en-US" sz="1100" b="1" dirty="0">
                <a:solidFill>
                  <a:prstClr val="black"/>
                </a:solidFill>
                <a:latin typeface="Calibri" panose="020F0502020204030204"/>
                <a:ea typeface="ＭＳ Ｐゴシック" panose="020B0600070205080204" pitchFamily="34" charset="-128"/>
              </a:rPr>
              <a:t>DHS 1-844-264-5437</a:t>
            </a:r>
          </a:p>
          <a:p>
            <a:pPr defTabSz="457200">
              <a:defRPr/>
            </a:pPr>
            <a:r>
              <a:rPr lang="en-US" sz="1100" b="1" dirty="0">
                <a:solidFill>
                  <a:prstClr val="black"/>
                </a:solidFill>
                <a:latin typeface="Calibri" panose="020F0502020204030204"/>
                <a:ea typeface="ＭＳ Ｐゴシック" panose="020B0600070205080204" pitchFamily="34" charset="-128"/>
              </a:rPr>
              <a:t>FAP-Clinical 719-526-5050</a:t>
            </a:r>
          </a:p>
          <a:p>
            <a:pPr defTabSz="457200">
              <a:defRPr/>
            </a:pPr>
            <a:r>
              <a:rPr lang="en-US" sz="1100" b="1" dirty="0">
                <a:solidFill>
                  <a:srgbClr val="FF0000"/>
                </a:solidFill>
                <a:latin typeface="Calibri" panose="020F0502020204030204"/>
                <a:ea typeface="ＭＳ Ｐゴシック" panose="020B0600070205080204" pitchFamily="34" charset="-128"/>
              </a:rPr>
              <a:t>LIFE THREATENING EMERGECIES ALWAYS CALL 911</a:t>
            </a:r>
          </a:p>
        </p:txBody>
      </p:sp>
      <p:sp>
        <p:nvSpPr>
          <p:cNvPr id="84" name="TextBox 83"/>
          <p:cNvSpPr txBox="1"/>
          <p:nvPr/>
        </p:nvSpPr>
        <p:spPr>
          <a:xfrm>
            <a:off x="1609724" y="2308513"/>
            <a:ext cx="4402138" cy="1200150"/>
          </a:xfrm>
          <a:prstGeom prst="rect">
            <a:avLst/>
          </a:prstGeom>
          <a:solidFill>
            <a:schemeClr val="accent6">
              <a:lumMod val="20000"/>
              <a:lumOff val="80000"/>
            </a:schemeClr>
          </a:solidFill>
          <a:ln>
            <a:solidFill>
              <a:schemeClr val="bg1"/>
            </a:solidFill>
          </a:ln>
        </p:spPr>
        <p:txBody>
          <a:bodyPr>
            <a:spAutoFit/>
          </a:bodyPr>
          <a:lstStyle/>
          <a:p>
            <a:pPr defTabSz="457200">
              <a:defRPr/>
            </a:pPr>
            <a:r>
              <a:rPr lang="en-US" sz="1200" dirty="0">
                <a:solidFill>
                  <a:prstClr val="black"/>
                </a:solidFill>
                <a:latin typeface="Calibri" panose="020F0502020204030204"/>
                <a:ea typeface="ＭＳ Ｐゴシック" panose="020B0600070205080204" pitchFamily="34" charset="-128"/>
              </a:rPr>
              <a:t>Contact FAP-Clinical and request name of Assessment staff for your soldier’s case.</a:t>
            </a:r>
          </a:p>
          <a:p>
            <a:pPr marL="171450" indent="-171450" defTabSz="457200">
              <a:buFont typeface="Arial" panose="020B0604020202020204" pitchFamily="34" charset="0"/>
              <a:buChar char="•"/>
              <a:defRPr/>
            </a:pPr>
            <a:r>
              <a:rPr lang="en-US" sz="1200" dirty="0">
                <a:solidFill>
                  <a:prstClr val="black"/>
                </a:solidFill>
                <a:latin typeface="Calibri" panose="020F0502020204030204"/>
                <a:ea typeface="ＭＳ Ｐゴシック" panose="020B0600070205080204" pitchFamily="34" charset="-128"/>
              </a:rPr>
              <a:t>Be involved early in the case assessment Especially if you are aware of history</a:t>
            </a:r>
          </a:p>
          <a:p>
            <a:pPr marL="171450" indent="-171450" defTabSz="457200">
              <a:buFont typeface="Arial" panose="020B0604020202020204" pitchFamily="34" charset="0"/>
              <a:buChar char="•"/>
              <a:defRPr/>
            </a:pPr>
            <a:r>
              <a:rPr lang="en-US" sz="1200" dirty="0">
                <a:solidFill>
                  <a:prstClr val="black"/>
                </a:solidFill>
                <a:latin typeface="Calibri" panose="020F0502020204030204"/>
                <a:ea typeface="ＭＳ Ｐゴシック" panose="020B0600070205080204" pitchFamily="34" charset="-128"/>
              </a:rPr>
              <a:t>History cannot be discussed in Physical Abuse cases AT IDC unless already part of the assessment</a:t>
            </a:r>
          </a:p>
        </p:txBody>
      </p:sp>
      <p:sp>
        <p:nvSpPr>
          <p:cNvPr id="32" name="TextBox 31"/>
          <p:cNvSpPr txBox="1"/>
          <p:nvPr/>
        </p:nvSpPr>
        <p:spPr>
          <a:xfrm>
            <a:off x="7534276" y="249238"/>
            <a:ext cx="1438275" cy="368300"/>
          </a:xfrm>
          <a:prstGeom prst="rect">
            <a:avLst/>
          </a:prstGeom>
          <a:noFill/>
        </p:spPr>
        <p:txBody>
          <a:bodyPr wrap="none">
            <a:spAutoFit/>
          </a:bodyPr>
          <a:lstStyle/>
          <a:p>
            <a:pPr defTabSz="457200">
              <a:defRPr/>
            </a:pPr>
            <a:r>
              <a:rPr lang="en-US" b="1" i="1" dirty="0">
                <a:solidFill>
                  <a:srgbClr val="FF0000"/>
                </a:solidFill>
                <a:effectLst>
                  <a:outerShdw blurRad="38100" dist="38100" dir="2700000" algn="tl">
                    <a:srgbClr val="000000">
                      <a:alpha val="43137"/>
                    </a:srgbClr>
                  </a:outerShdw>
                </a:effectLst>
                <a:latin typeface="Calibri" panose="020F0502020204030204"/>
                <a:ea typeface="ＭＳ Ｐゴシック" panose="020B0600070205080204" pitchFamily="34" charset="-128"/>
              </a:rPr>
              <a:t>Top 3 Things:</a:t>
            </a:r>
          </a:p>
        </p:txBody>
      </p:sp>
      <p:sp>
        <p:nvSpPr>
          <p:cNvPr id="33" name="TextBox 32"/>
          <p:cNvSpPr txBox="1"/>
          <p:nvPr/>
        </p:nvSpPr>
        <p:spPr>
          <a:xfrm>
            <a:off x="2076451" y="250825"/>
            <a:ext cx="3609975" cy="369888"/>
          </a:xfrm>
          <a:prstGeom prst="rect">
            <a:avLst/>
          </a:prstGeom>
          <a:noFill/>
        </p:spPr>
        <p:txBody>
          <a:bodyPr wrap="none">
            <a:spAutoFit/>
          </a:bodyPr>
          <a:lstStyle/>
          <a:p>
            <a:pPr defTabSz="457200">
              <a:defRPr/>
            </a:pPr>
            <a:r>
              <a:rPr lang="en-US" b="1" i="1" dirty="0">
                <a:solidFill>
                  <a:srgbClr val="70AD47">
                    <a:lumMod val="75000"/>
                  </a:srgbClr>
                </a:solidFill>
                <a:effectLst>
                  <a:outerShdw blurRad="38100" dist="38100" dir="2700000" algn="tl">
                    <a:srgbClr val="000000">
                      <a:alpha val="43137"/>
                    </a:srgbClr>
                  </a:outerShdw>
                </a:effectLst>
                <a:latin typeface="Calibri" panose="020F0502020204030204"/>
                <a:ea typeface="ＭＳ Ｐゴシック" panose="020B0600070205080204" pitchFamily="34" charset="-128"/>
              </a:rPr>
              <a:t>Best Practices and Common Pitfalls:</a:t>
            </a:r>
          </a:p>
        </p:txBody>
      </p:sp>
      <p:sp>
        <p:nvSpPr>
          <p:cNvPr id="2" name="Rectangle 1"/>
          <p:cNvSpPr/>
          <p:nvPr/>
        </p:nvSpPr>
        <p:spPr>
          <a:xfrm>
            <a:off x="1624014" y="4826000"/>
            <a:ext cx="4416425" cy="1627188"/>
          </a:xfrm>
          <a:prstGeom prst="rect">
            <a:avLst/>
          </a:prstGeom>
          <a:solidFill>
            <a:schemeClr val="accent6">
              <a:lumMod val="20000"/>
              <a:lumOff val="80000"/>
            </a:schemeClr>
          </a:solidFill>
          <a:ln>
            <a:solidFill>
              <a:schemeClr val="accent6">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171450" indent="-171450" defTabSz="457200">
              <a:buFont typeface="Arial" panose="020B0604020202020204" pitchFamily="34" charset="0"/>
              <a:buChar char="•"/>
              <a:defRPr/>
            </a:pPr>
            <a:endParaRPr lang="en-US" sz="1150" dirty="0">
              <a:solidFill>
                <a:prstClr val="black"/>
              </a:solidFill>
              <a:latin typeface="Calibri" panose="020F0502020204030204"/>
            </a:endParaRPr>
          </a:p>
          <a:p>
            <a:pPr marL="171450" indent="-171450" defTabSz="457200">
              <a:buFont typeface="Arial" panose="020B0604020202020204" pitchFamily="34" charset="0"/>
              <a:buChar char="•"/>
              <a:defRPr/>
            </a:pPr>
            <a:endParaRPr lang="en-US" sz="1150" dirty="0">
              <a:solidFill>
                <a:prstClr val="black"/>
              </a:solidFill>
              <a:latin typeface="Calibri" panose="020F0502020204030204"/>
            </a:endParaRPr>
          </a:p>
          <a:p>
            <a:pPr marL="171450" indent="-171450" defTabSz="457200">
              <a:buFont typeface="Arial" panose="020B0604020202020204" pitchFamily="34" charset="0"/>
              <a:buChar char="•"/>
              <a:defRPr/>
            </a:pPr>
            <a:r>
              <a:rPr lang="en-US" sz="1150" dirty="0">
                <a:solidFill>
                  <a:prstClr val="black"/>
                </a:solidFill>
                <a:latin typeface="Calibri" panose="020F0502020204030204"/>
              </a:rPr>
              <a:t>Military no-contact orders should be given to the subject of the order with a copy provided to the Chief, FAP-C for the FAP case file (AR 608-18)</a:t>
            </a:r>
          </a:p>
          <a:p>
            <a:pPr marL="171450" indent="-171450" defTabSz="457200">
              <a:buFont typeface="Arial" panose="020B0604020202020204" pitchFamily="34" charset="0"/>
              <a:buChar char="•"/>
              <a:defRPr/>
            </a:pPr>
            <a:r>
              <a:rPr lang="en-US" sz="1150" dirty="0">
                <a:solidFill>
                  <a:prstClr val="black"/>
                </a:solidFill>
                <a:latin typeface="Calibri" panose="020F0502020204030204"/>
              </a:rPr>
              <a:t>The commanding officer who issues the military no-contact order will provide a written copy within 24 hours of its issuance to the person with whom the member is ordered not to have contact. (AR 608-18)</a:t>
            </a:r>
          </a:p>
          <a:p>
            <a:pPr marL="171450" indent="-171450" defTabSz="457200">
              <a:buFont typeface="Arial" panose="020B0604020202020204" pitchFamily="34" charset="0"/>
              <a:buChar char="•"/>
              <a:defRPr/>
            </a:pPr>
            <a:r>
              <a:rPr lang="en-US" altLang="en-US" sz="1150" dirty="0">
                <a:solidFill>
                  <a:prstClr val="black"/>
                </a:solidFill>
                <a:latin typeface="Calibri" panose="020F0502020204030204"/>
              </a:rPr>
              <a:t>A copy of each military no-contact order issued is to be forwarded immediately to the provost marshal office, FAP-C, and FAPM</a:t>
            </a:r>
            <a:endParaRPr lang="en-US" sz="1150" dirty="0">
              <a:solidFill>
                <a:prstClr val="black"/>
              </a:solidFill>
              <a:latin typeface="Calibri" panose="020F0502020204030204"/>
            </a:endParaRPr>
          </a:p>
          <a:p>
            <a:pPr defTabSz="457200">
              <a:defRPr/>
            </a:pPr>
            <a:endParaRPr lang="en-US" sz="1100" dirty="0">
              <a:solidFill>
                <a:prstClr val="black"/>
              </a:solidFill>
              <a:latin typeface="Calibri" panose="020F0502020204030204"/>
            </a:endParaRPr>
          </a:p>
          <a:p>
            <a:pPr marL="171450" indent="-171450" defTabSz="457200">
              <a:buFont typeface="Arial" panose="020B0604020202020204" pitchFamily="34" charset="0"/>
              <a:buChar char="•"/>
              <a:defRPr/>
            </a:pPr>
            <a:endParaRPr lang="en-US" sz="1100" dirty="0">
              <a:solidFill>
                <a:prstClr val="black"/>
              </a:solidFill>
              <a:latin typeface="Calibri" panose="020F0502020204030204"/>
            </a:endParaRPr>
          </a:p>
        </p:txBody>
      </p:sp>
      <p:sp>
        <p:nvSpPr>
          <p:cNvPr id="10" name="TextBox 9"/>
          <p:cNvSpPr txBox="1"/>
          <p:nvPr/>
        </p:nvSpPr>
        <p:spPr>
          <a:xfrm>
            <a:off x="6162794" y="5194227"/>
            <a:ext cx="4238625" cy="1446550"/>
          </a:xfrm>
          <a:prstGeom prst="rect">
            <a:avLst/>
          </a:prstGeom>
          <a:noFill/>
        </p:spPr>
        <p:txBody>
          <a:bodyPr>
            <a:spAutoFit/>
          </a:bodyPr>
          <a:lstStyle/>
          <a:p>
            <a:pPr defTabSz="457200">
              <a:defRPr/>
            </a:pPr>
            <a:r>
              <a:rPr lang="en-US" sz="1100" b="1" u="sng" dirty="0">
                <a:solidFill>
                  <a:prstClr val="black"/>
                </a:solidFill>
                <a:latin typeface="Calibri" panose="020F0502020204030204"/>
                <a:ea typeface="ＭＳ Ｐゴシック" panose="020B0600070205080204" pitchFamily="34" charset="-128"/>
              </a:rPr>
              <a:t>Family Advocacy Program Manager</a:t>
            </a:r>
          </a:p>
          <a:p>
            <a:pPr defTabSz="457200">
              <a:defRPr/>
            </a:pPr>
            <a:r>
              <a:rPr lang="en-US" sz="1100" dirty="0">
                <a:solidFill>
                  <a:prstClr val="black"/>
                </a:solidFill>
                <a:latin typeface="Calibri" panose="020F0502020204030204"/>
                <a:ea typeface="ＭＳ Ｐゴシック" panose="020B0600070205080204" pitchFamily="34" charset="-128"/>
              </a:rPr>
              <a:t>	Angela </a:t>
            </a:r>
            <a:r>
              <a:rPr lang="en-US" sz="1100" dirty="0" err="1">
                <a:solidFill>
                  <a:prstClr val="black"/>
                </a:solidFill>
                <a:latin typeface="Calibri" panose="020F0502020204030204"/>
                <a:ea typeface="ＭＳ Ｐゴシック" panose="020B0600070205080204" pitchFamily="34" charset="-128"/>
              </a:rPr>
              <a:t>McGrady</a:t>
            </a:r>
            <a:r>
              <a:rPr lang="en-US" sz="1100" dirty="0">
                <a:solidFill>
                  <a:prstClr val="black"/>
                </a:solidFill>
                <a:latin typeface="Calibri" panose="020F0502020204030204"/>
                <a:ea typeface="ＭＳ Ｐゴシック" panose="020B0600070205080204" pitchFamily="34" charset="-128"/>
              </a:rPr>
              <a:t> 524-1899</a:t>
            </a:r>
          </a:p>
          <a:p>
            <a:pPr defTabSz="457200">
              <a:defRPr/>
            </a:pPr>
            <a:r>
              <a:rPr lang="en-US" sz="1100" b="1" u="sng" dirty="0">
                <a:solidFill>
                  <a:prstClr val="black"/>
                </a:solidFill>
                <a:latin typeface="Calibri" panose="020F0502020204030204"/>
                <a:ea typeface="ＭＳ Ｐゴシック" panose="020B0600070205080204" pitchFamily="34" charset="-128"/>
              </a:rPr>
              <a:t>Family Advocacy Program Specialist Supervisor</a:t>
            </a:r>
          </a:p>
          <a:p>
            <a:pPr defTabSz="457200">
              <a:defRPr/>
            </a:pPr>
            <a:r>
              <a:rPr lang="en-US" sz="1100">
                <a:solidFill>
                  <a:prstClr val="black"/>
                </a:solidFill>
                <a:latin typeface="Calibri" panose="020F0502020204030204"/>
                <a:ea typeface="ＭＳ Ｐゴシック" panose="020B0600070205080204" pitchFamily="34" charset="-128"/>
              </a:rPr>
              <a:t>	Linda Allen </a:t>
            </a:r>
            <a:r>
              <a:rPr lang="en-US" sz="1100" dirty="0">
                <a:solidFill>
                  <a:prstClr val="black"/>
                </a:solidFill>
                <a:latin typeface="Calibri" panose="020F0502020204030204"/>
                <a:ea typeface="ＭＳ Ｐゴシック" panose="020B0600070205080204" pitchFamily="34" charset="-128"/>
              </a:rPr>
              <a:t>526-8892</a:t>
            </a:r>
          </a:p>
          <a:p>
            <a:pPr defTabSz="457200">
              <a:defRPr/>
            </a:pPr>
            <a:r>
              <a:rPr lang="en-US" sz="1100" b="1" u="sng" dirty="0">
                <a:solidFill>
                  <a:prstClr val="black"/>
                </a:solidFill>
                <a:latin typeface="Calibri" panose="020F0502020204030204"/>
                <a:ea typeface="ＭＳ Ｐゴシック" panose="020B0600070205080204" pitchFamily="34" charset="-128"/>
              </a:rPr>
              <a:t>Family Advocacy Program Specialist</a:t>
            </a:r>
          </a:p>
          <a:p>
            <a:pPr defTabSz="457200">
              <a:defRPr/>
            </a:pPr>
            <a:r>
              <a:rPr lang="en-US" sz="1100" dirty="0">
                <a:solidFill>
                  <a:prstClr val="black"/>
                </a:solidFill>
                <a:latin typeface="Calibri" panose="020F0502020204030204"/>
                <a:ea typeface="ＭＳ Ｐゴシック" panose="020B0600070205080204" pitchFamily="34" charset="-128"/>
              </a:rPr>
              <a:t>	Steve Arce 524-0912</a:t>
            </a:r>
          </a:p>
          <a:p>
            <a:pPr defTabSz="457200">
              <a:defRPr/>
            </a:pPr>
            <a:r>
              <a:rPr lang="en-US" sz="1100" b="1" u="sng" dirty="0">
                <a:solidFill>
                  <a:prstClr val="black"/>
                </a:solidFill>
                <a:latin typeface="Calibri" panose="020F0502020204030204"/>
                <a:ea typeface="ＭＳ Ｐゴシック" panose="020B0600070205080204" pitchFamily="34" charset="-128"/>
              </a:rPr>
              <a:t>Ft Carson DV Hotline (24/7)</a:t>
            </a:r>
          </a:p>
          <a:p>
            <a:pPr defTabSz="457200">
              <a:defRPr/>
            </a:pPr>
            <a:r>
              <a:rPr lang="en-US" sz="1100" b="1" dirty="0">
                <a:solidFill>
                  <a:prstClr val="black"/>
                </a:solidFill>
                <a:latin typeface="Calibri" panose="020F0502020204030204"/>
                <a:ea typeface="ＭＳ Ｐゴシック" panose="020B0600070205080204" pitchFamily="34" charset="-128"/>
              </a:rPr>
              <a:t>	</a:t>
            </a:r>
            <a:r>
              <a:rPr lang="en-US" sz="1100" dirty="0">
                <a:solidFill>
                  <a:prstClr val="black"/>
                </a:solidFill>
                <a:latin typeface="Calibri" panose="020F0502020204030204"/>
                <a:ea typeface="ＭＳ Ｐゴシック" panose="020B0600070205080204" pitchFamily="34" charset="-128"/>
              </a:rPr>
              <a:t>719-243-7907</a:t>
            </a:r>
            <a:endParaRPr lang="en-US" sz="1100" b="1" u="sng" dirty="0">
              <a:solidFill>
                <a:prstClr val="black"/>
              </a:solidFill>
              <a:latin typeface="Calibri" panose="020F0502020204030204"/>
              <a:ea typeface="ＭＳ Ｐゴシック" panose="020B0600070205080204" pitchFamily="34" charset="-128"/>
            </a:endParaRPr>
          </a:p>
        </p:txBody>
      </p:sp>
    </p:spTree>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554eecc5-e26c-4620-b240-5a8bb326c33d}" enabled="1" method="Privileged" siteId="{fae6d70f-954b-4811-92b6-0530d6f84c43}" removed="0"/>
</clbl:labelList>
</file>

<file path=docProps/app.xml><?xml version="1.0" encoding="utf-8"?>
<Properties xmlns="http://schemas.openxmlformats.org/officeDocument/2006/extended-properties" xmlns:vt="http://schemas.openxmlformats.org/officeDocument/2006/docPropsVTypes">
  <TotalTime>24</TotalTime>
  <Words>479</Words>
  <Application>Microsoft Office PowerPoint</Application>
  <PresentationFormat>Widescreen</PresentationFormat>
  <Paragraphs>53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1_Office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Arce, Steven Stacey CIV USARMY (USA)</dc:creator>
  <cp:lastModifiedBy>Arce, Steven Stacey CIV USARMY IMCOM PACIFIC (USA)</cp:lastModifiedBy>
  <cp:revision>1</cp:revision>
  <dcterms:created xsi:type="dcterms:W3CDTF">2025-04-17T15:20:32Z</dcterms:created>
  <dcterms:modified xsi:type="dcterms:W3CDTF">2026-03-24T18:39:17Z</dcterms:modified>
</cp:coreProperties>
</file>