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5D"/>
    <a:srgbClr val="FF9E19"/>
    <a:srgbClr val="CDCDCD"/>
    <a:srgbClr val="0CBCB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06" autoAdjust="0"/>
  </p:normalViewPr>
  <p:slideViewPr>
    <p:cSldViewPr snapToGrid="0">
      <p:cViewPr varScale="1">
        <p:scale>
          <a:sx n="95" d="100"/>
          <a:sy n="95" d="100"/>
        </p:scale>
        <p:origin x="20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8DE680F-0DBE-4F6C-A556-7CF1046FADEC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01F0C74-87B5-4C74-8095-9766617E9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1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F0C74-87B5-4C74-8095-9766617E9A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53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5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2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70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2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4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2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8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0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409E5-7741-4350-A449-9A393F74434E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DE283-45AD-4486-8213-87B63EA6E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2048"/>
          <p:cNvGrpSpPr/>
          <p:nvPr/>
        </p:nvGrpSpPr>
        <p:grpSpPr>
          <a:xfrm>
            <a:off x="145469" y="2189739"/>
            <a:ext cx="2575167" cy="672848"/>
            <a:chOff x="3178772" y="5201984"/>
            <a:chExt cx="2575167" cy="738300"/>
          </a:xfrm>
        </p:grpSpPr>
        <p:sp>
          <p:nvSpPr>
            <p:cNvPr id="32" name="Rounded Rectangle 31"/>
            <p:cNvSpPr/>
            <p:nvPr/>
          </p:nvSpPr>
          <p:spPr>
            <a:xfrm>
              <a:off x="3178772" y="5201984"/>
              <a:ext cx="2575167" cy="738300"/>
            </a:xfrm>
            <a:prstGeom prst="roundRect">
              <a:avLst/>
            </a:prstGeom>
            <a:solidFill>
              <a:srgbClr val="0CBC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14900" y="5250096"/>
              <a:ext cx="234434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Prior suicidal ideation or gesture</a:t>
              </a:r>
            </a:p>
          </p:txBody>
        </p:sp>
      </p:grpSp>
      <p:pic>
        <p:nvPicPr>
          <p:cNvPr id="1030" name="Picture 6" descr="See the source imag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4" t="9698" r="7375"/>
          <a:stretch/>
        </p:blipFill>
        <p:spPr bwMode="auto">
          <a:xfrm>
            <a:off x="181482" y="219310"/>
            <a:ext cx="3281426" cy="1593085"/>
          </a:xfrm>
          <a:prstGeom prst="rect">
            <a:avLst/>
          </a:prstGeom>
          <a:noFill/>
          <a:ln w="76200">
            <a:solidFill>
              <a:srgbClr val="00565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850" y="5874229"/>
            <a:ext cx="852470" cy="110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468472" y="6190387"/>
            <a:ext cx="9248445" cy="8016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7200" dirty="0">
                <a:solidFill>
                  <a:srgbClr val="00565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anose="020B0703020102020204" pitchFamily="34" charset="0"/>
                <a:cs typeface="Arial" panose="020B0604020202020204" pitchFamily="34" charset="0"/>
              </a:rPr>
              <a:t>S</a:t>
            </a:r>
            <a:r>
              <a:rPr lang="en-US" sz="6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anose="020B0703020102020204" pitchFamily="34" charset="0"/>
                <a:cs typeface="Arial" panose="020B0604020202020204" pitchFamily="34" charset="0"/>
              </a:rPr>
              <a:t>UICIDE </a:t>
            </a:r>
            <a:r>
              <a:rPr lang="en-US" sz="7200" dirty="0">
                <a:solidFill>
                  <a:srgbClr val="00565D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anose="020B0703020102020204" pitchFamily="34" charset="0"/>
                <a:cs typeface="Arial" panose="020B0604020202020204" pitchFamily="34" charset="0"/>
              </a:rPr>
              <a:t>P</a:t>
            </a:r>
            <a:r>
              <a:rPr lang="en-US" sz="6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anose="020B0703020102020204" pitchFamily="34" charset="0"/>
                <a:cs typeface="Arial" panose="020B0604020202020204" pitchFamily="34" charset="0"/>
              </a:rPr>
              <a:t>REVENTION</a:t>
            </a:r>
          </a:p>
        </p:txBody>
      </p:sp>
      <p:sp>
        <p:nvSpPr>
          <p:cNvPr id="7" name="Content Placeholder 4"/>
          <p:cNvSpPr>
            <a:spLocks noGrp="1"/>
          </p:cNvSpPr>
          <p:nvPr/>
        </p:nvSpPr>
        <p:spPr bwMode="auto">
          <a:xfrm>
            <a:off x="3552950" y="202632"/>
            <a:ext cx="5555299" cy="1541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700"/>
              </a:spcAft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Preventing Suicide is something that                                             we all need to be aware of! </a:t>
            </a:r>
          </a:p>
          <a:p>
            <a:pPr algn="ctr">
              <a:spcAft>
                <a:spcPts val="700"/>
              </a:spcAft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you notice any of these signs,                                                        it is always OK to ask if the person is considering suicide.</a:t>
            </a:r>
          </a:p>
          <a:p>
            <a:pPr algn="ctr">
              <a:spcAft>
                <a:spcPts val="700"/>
              </a:spcAft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you are experiencing any of these signs, tell someone!! </a:t>
            </a:r>
          </a:p>
          <a:p>
            <a:pPr algn="ctr">
              <a:spcAft>
                <a:spcPts val="700"/>
              </a:spcAft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Do not be afraid or reluctant to get help!!</a:t>
            </a:r>
          </a:p>
          <a:p>
            <a:pPr>
              <a:defRPr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032175" y="2195766"/>
            <a:ext cx="3073426" cy="1125518"/>
            <a:chOff x="6019172" y="2969571"/>
            <a:chExt cx="3316034" cy="1223896"/>
          </a:xfrm>
        </p:grpSpPr>
        <p:sp>
          <p:nvSpPr>
            <p:cNvPr id="25" name="Rounded Rectangle 24"/>
            <p:cNvSpPr/>
            <p:nvPr/>
          </p:nvSpPr>
          <p:spPr>
            <a:xfrm>
              <a:off x="6019172" y="2969571"/>
              <a:ext cx="3202570" cy="1223896"/>
            </a:xfrm>
            <a:prstGeom prst="roundRect">
              <a:avLst/>
            </a:prstGeom>
            <a:solidFill>
              <a:srgbClr val="0CBC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61256" y="2996552"/>
              <a:ext cx="3273950" cy="1077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Giving away of possessions, making plans that are suggestive of “final arrangements”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49696" y="3094963"/>
            <a:ext cx="2057834" cy="975448"/>
            <a:chOff x="47420" y="2977702"/>
            <a:chExt cx="2930199" cy="686492"/>
          </a:xfrm>
        </p:grpSpPr>
        <p:sp>
          <p:nvSpPr>
            <p:cNvPr id="17" name="Rounded Rectangle 16"/>
            <p:cNvSpPr/>
            <p:nvPr/>
          </p:nvSpPr>
          <p:spPr>
            <a:xfrm>
              <a:off x="47420" y="2977702"/>
              <a:ext cx="2822814" cy="686492"/>
            </a:xfrm>
            <a:prstGeom prst="roundRect">
              <a:avLst/>
            </a:prstGeom>
            <a:solidFill>
              <a:srgbClr val="00565D"/>
            </a:solidFill>
            <a:ln>
              <a:solidFill>
                <a:srgbClr val="0056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9659" y="3036765"/>
              <a:ext cx="2817960" cy="5303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Severe financial, marital and legal problems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07146" y="3607761"/>
            <a:ext cx="2683136" cy="1698359"/>
            <a:chOff x="-19462" y="5011513"/>
            <a:chExt cx="3187181" cy="1689900"/>
          </a:xfrm>
        </p:grpSpPr>
        <p:sp>
          <p:nvSpPr>
            <p:cNvPr id="27" name="Rounded Rectangle 26"/>
            <p:cNvSpPr/>
            <p:nvPr/>
          </p:nvSpPr>
          <p:spPr>
            <a:xfrm>
              <a:off x="-19462" y="5011513"/>
              <a:ext cx="3073291" cy="1689900"/>
            </a:xfrm>
            <a:prstGeom prst="roundRect">
              <a:avLst/>
            </a:prstGeom>
            <a:solidFill>
              <a:srgbClr val="0CBC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2107" y="5073360"/>
              <a:ext cx="3045612" cy="15618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Significant loss and grief. Remember, loss can include loss of a relationship, a support system, a career or a family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66618" y="4260882"/>
            <a:ext cx="2205866" cy="951821"/>
            <a:chOff x="57083" y="3850761"/>
            <a:chExt cx="3035225" cy="923323"/>
          </a:xfrm>
        </p:grpSpPr>
        <p:sp>
          <p:nvSpPr>
            <p:cNvPr id="26" name="Rounded Rectangle 25"/>
            <p:cNvSpPr/>
            <p:nvPr/>
          </p:nvSpPr>
          <p:spPr>
            <a:xfrm>
              <a:off x="57083" y="3850761"/>
              <a:ext cx="2930718" cy="923323"/>
            </a:xfrm>
            <a:prstGeom prst="roundRect">
              <a:avLst/>
            </a:prstGeom>
            <a:solidFill>
              <a:srgbClr val="FF9E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201957" y="3907643"/>
              <a:ext cx="2890351" cy="452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Feelings of hopelessness or worthlessness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942056" y="4724904"/>
            <a:ext cx="3069226" cy="1204129"/>
            <a:chOff x="5622024" y="5434592"/>
            <a:chExt cx="3127463" cy="1443261"/>
          </a:xfrm>
        </p:grpSpPr>
        <p:sp>
          <p:nvSpPr>
            <p:cNvPr id="28" name="Rounded Rectangle 27"/>
            <p:cNvSpPr/>
            <p:nvPr/>
          </p:nvSpPr>
          <p:spPr>
            <a:xfrm>
              <a:off x="5622024" y="5434592"/>
              <a:ext cx="3127463" cy="1443261"/>
            </a:xfrm>
            <a:prstGeom prst="roundRect">
              <a:avLst/>
            </a:prstGeom>
            <a:solidFill>
              <a:srgbClr val="00565D"/>
            </a:solidFill>
            <a:ln>
              <a:solidFill>
                <a:srgbClr val="0056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721979" y="5509480"/>
              <a:ext cx="2989083" cy="12347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Changes in sleeping, eating, interest in activities, withdrawal from family and support systems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6618" y="5447952"/>
            <a:ext cx="2635756" cy="481081"/>
            <a:chOff x="3157576" y="6119529"/>
            <a:chExt cx="2635756" cy="612353"/>
          </a:xfrm>
          <a:solidFill>
            <a:srgbClr val="00565D"/>
          </a:solidFill>
        </p:grpSpPr>
        <p:sp>
          <p:nvSpPr>
            <p:cNvPr id="30" name="Rounded Rectangle 29"/>
            <p:cNvSpPr/>
            <p:nvPr/>
          </p:nvSpPr>
          <p:spPr>
            <a:xfrm>
              <a:off x="3157576" y="6119529"/>
              <a:ext cx="2635756" cy="612353"/>
            </a:xfrm>
            <a:prstGeom prst="roundRect">
              <a:avLst/>
            </a:prstGeom>
            <a:grpFill/>
            <a:ln>
              <a:solidFill>
                <a:srgbClr val="0056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314900" y="6211612"/>
              <a:ext cx="1849341" cy="338554"/>
            </a:xfrm>
            <a:prstGeom prst="rect">
              <a:avLst/>
            </a:prstGeom>
            <a:grpFill/>
            <a:ln>
              <a:solidFill>
                <a:srgbClr val="00565D"/>
              </a:solidFill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Depression</a:t>
              </a:r>
            </a:p>
          </p:txBody>
        </p:sp>
      </p:grpSp>
      <p:grpSp>
        <p:nvGrpSpPr>
          <p:cNvPr id="2048" name="Group 2047"/>
          <p:cNvGrpSpPr/>
          <p:nvPr/>
        </p:nvGrpSpPr>
        <p:grpSpPr>
          <a:xfrm>
            <a:off x="3055761" y="2460419"/>
            <a:ext cx="2723940" cy="812495"/>
            <a:chOff x="3197825" y="4065599"/>
            <a:chExt cx="2556114" cy="863232"/>
          </a:xfrm>
        </p:grpSpPr>
        <p:sp>
          <p:nvSpPr>
            <p:cNvPr id="31" name="Rounded Rectangle 30"/>
            <p:cNvSpPr/>
            <p:nvPr/>
          </p:nvSpPr>
          <p:spPr>
            <a:xfrm>
              <a:off x="3197825" y="4065599"/>
              <a:ext cx="2556114" cy="863232"/>
            </a:xfrm>
            <a:prstGeom prst="roundRect">
              <a:avLst/>
            </a:prstGeom>
            <a:solidFill>
              <a:srgbClr val="00565D"/>
            </a:solidFill>
            <a:ln>
              <a:solidFill>
                <a:srgbClr val="0056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84908" y="4167667"/>
              <a:ext cx="2374339" cy="638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Talk/Thoughts of death, family history of suicide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30683" y="3546905"/>
            <a:ext cx="3071529" cy="952378"/>
            <a:chOff x="5910298" y="4180875"/>
            <a:chExt cx="3183908" cy="1084655"/>
          </a:xfrm>
        </p:grpSpPr>
        <p:sp>
          <p:nvSpPr>
            <p:cNvPr id="29" name="Rounded Rectangle 28"/>
            <p:cNvSpPr/>
            <p:nvPr/>
          </p:nvSpPr>
          <p:spPr>
            <a:xfrm>
              <a:off x="5910298" y="4180875"/>
              <a:ext cx="3183908" cy="1084655"/>
            </a:xfrm>
            <a:prstGeom prst="roundRect">
              <a:avLst/>
            </a:prstGeom>
            <a:solidFill>
              <a:srgbClr val="FF9E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056656" y="4269086"/>
              <a:ext cx="3037550" cy="9464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Talk/Thoughts of “not being here anymore” “My problems will all end soon”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246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596570" y="2749589"/>
            <a:ext cx="7547429" cy="78452"/>
          </a:xfrm>
          <a:prstGeom prst="rect">
            <a:avLst/>
          </a:prstGeom>
          <a:solidFill>
            <a:srgbClr val="00565D"/>
          </a:solidFill>
          <a:ln>
            <a:solidFill>
              <a:srgbClr val="0056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596571" cy="6858000"/>
          </a:xfrm>
          <a:prstGeom prst="rect">
            <a:avLst/>
          </a:prstGeom>
          <a:solidFill>
            <a:srgbClr val="0CBCBC"/>
          </a:solidFill>
          <a:ln>
            <a:solidFill>
              <a:srgbClr val="0CBC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23346" y="420428"/>
            <a:ext cx="1843261" cy="3764900"/>
            <a:chOff x="-123346" y="420428"/>
            <a:chExt cx="1843261" cy="37649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123346" y="1727339"/>
              <a:ext cx="1843261" cy="2457989"/>
            </a:xfrm>
            <a:prstGeom prst="rect">
              <a:avLst/>
            </a:prstGeom>
          </p:spPr>
        </p:pic>
        <p:sp>
          <p:nvSpPr>
            <p:cNvPr id="7" name="Oval 6"/>
            <p:cNvSpPr/>
            <p:nvPr/>
          </p:nvSpPr>
          <p:spPr>
            <a:xfrm>
              <a:off x="268484" y="420428"/>
              <a:ext cx="972458" cy="957943"/>
            </a:xfrm>
            <a:prstGeom prst="ellipse">
              <a:avLst/>
            </a:prstGeom>
            <a:solidFill>
              <a:srgbClr val="CDCDCD"/>
            </a:solidFill>
            <a:ln>
              <a:solidFill>
                <a:srgbClr val="CDCDC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876046"/>
              </p:ext>
            </p:extLst>
          </p:nvPr>
        </p:nvGraphicFramePr>
        <p:xfrm>
          <a:off x="1734558" y="3429014"/>
          <a:ext cx="7409442" cy="33017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56534">
                  <a:extLst>
                    <a:ext uri="{9D8B030D-6E8A-4147-A177-3AD203B41FA5}">
                      <a16:colId xmlns:a16="http://schemas.microsoft.com/office/drawing/2014/main" val="2066986557"/>
                    </a:ext>
                  </a:extLst>
                </a:gridCol>
                <a:gridCol w="2352908">
                  <a:extLst>
                    <a:ext uri="{9D8B030D-6E8A-4147-A177-3AD203B41FA5}">
                      <a16:colId xmlns:a16="http://schemas.microsoft.com/office/drawing/2014/main" val="1825300999"/>
                    </a:ext>
                  </a:extLst>
                </a:gridCol>
              </a:tblGrid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Behavioral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Health (Duty Hours)…………………………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719.526.7155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934052"/>
                  </a:ext>
                </a:extLst>
              </a:tr>
              <a:tr h="40801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Evans Army Community Hospital Emergency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Room....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719.526.7111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2083302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DoD Suicide Prevention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Hotline…………………………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800.273.8255 (TALK)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806007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Suicide Prevention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Hotline……………………….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719.596.5433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199823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Carson Chaplain (24/7)……….............................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719.387.1574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12233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 &amp; Family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Life Counselors (MFLC)…………....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719.250.1529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91329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Police Desk………………………………………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719.526.2333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666640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Suicide Prevention</a:t>
                      </a:r>
                      <a:r>
                        <a:rPr lang="en-US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Hotline……………………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800.273.8255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397337"/>
                  </a:ext>
                </a:extLst>
              </a:tr>
              <a:tr h="36171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 OneSource (MOS)………………………………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800.342.9647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6308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654758" y="2981768"/>
            <a:ext cx="74240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latin typeface="Arial" charset="0"/>
                <a:cs typeface="Arial" charset="0"/>
              </a:rPr>
              <a:t>Resources are available!!!  If the threat is imminent call 911</a:t>
            </a:r>
          </a:p>
        </p:txBody>
      </p:sp>
      <p:pic>
        <p:nvPicPr>
          <p:cNvPr id="3076" name="Picture 4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558" y="754502"/>
            <a:ext cx="1272593" cy="184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596570" y="0"/>
            <a:ext cx="7547430" cy="648212"/>
          </a:xfrm>
          <a:prstGeom prst="rect">
            <a:avLst/>
          </a:prstGeom>
          <a:solidFill>
            <a:srgbClr val="00565D"/>
          </a:solidFill>
          <a:ln>
            <a:solidFill>
              <a:srgbClr val="0056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Remember ACE, it is important to not leave a suicidal person alone, it is always OK to: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39528" y="736165"/>
            <a:ext cx="5839315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en-US" sz="1600" b="1" dirty="0">
                <a:latin typeface="Arial" charset="0"/>
                <a:cs typeface="Arial" charset="0"/>
              </a:rPr>
              <a:t>ASK</a:t>
            </a:r>
            <a:r>
              <a:rPr lang="en-US" sz="1600" dirty="0">
                <a:latin typeface="Arial" charset="0"/>
                <a:cs typeface="Arial" charset="0"/>
              </a:rPr>
              <a:t>:  Inquire if the person is suicidal.</a:t>
            </a:r>
          </a:p>
          <a:p>
            <a:pPr>
              <a:spcAft>
                <a:spcPts val="1200"/>
              </a:spcAft>
              <a:defRPr/>
            </a:pPr>
            <a:r>
              <a:rPr lang="en-US" sz="1600" b="1" dirty="0">
                <a:latin typeface="Arial" charset="0"/>
                <a:cs typeface="Arial" charset="0"/>
              </a:rPr>
              <a:t>CARE</a:t>
            </a:r>
            <a:r>
              <a:rPr lang="en-US" sz="1600" dirty="0">
                <a:latin typeface="Arial" charset="0"/>
                <a:cs typeface="Arial" charset="0"/>
              </a:rPr>
              <a:t>:  Show the individual that you care; compassion will do much more than anger or fear.</a:t>
            </a:r>
          </a:p>
          <a:p>
            <a:pPr>
              <a:spcAft>
                <a:spcPts val="1200"/>
              </a:spcAft>
              <a:defRPr/>
            </a:pPr>
            <a:r>
              <a:rPr lang="en-US" sz="1600" b="1" dirty="0">
                <a:latin typeface="Arial" charset="0"/>
                <a:cs typeface="Arial" charset="0"/>
              </a:rPr>
              <a:t>ESCORT</a:t>
            </a:r>
            <a:r>
              <a:rPr lang="en-US" sz="1600" dirty="0">
                <a:latin typeface="Arial" charset="0"/>
                <a:cs typeface="Arial" charset="0"/>
              </a:rPr>
              <a:t>:  Insure that you take the individual to a helping agency, with a warm handoff, share what you know about your concern with the helping agency.</a:t>
            </a:r>
          </a:p>
        </p:txBody>
      </p:sp>
      <p:pic>
        <p:nvPicPr>
          <p:cNvPr id="17" name="Picture 2" descr="See the source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8240" y="5847396"/>
            <a:ext cx="852470" cy="110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012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8C060DC519C5438F279013B0EC9B02" ma:contentTypeVersion="11" ma:contentTypeDescription="Create a new document." ma:contentTypeScope="" ma:versionID="6dcb40c868771653f52c6e2f3bb08e4b">
  <xsd:schema xmlns:xsd="http://www.w3.org/2001/XMLSchema" xmlns:xs="http://www.w3.org/2001/XMLSchema" xmlns:p="http://schemas.microsoft.com/office/2006/metadata/properties" xmlns:ns3="bc96db8f-62c4-44cc-8b28-7ef117495d18" xmlns:ns4="04adc925-6b5d-4628-b7e0-5b86efa98958" targetNamespace="http://schemas.microsoft.com/office/2006/metadata/properties" ma:root="true" ma:fieldsID="5e8e13c29af6f24e7931bf0e6de435dd" ns3:_="" ns4:_="">
    <xsd:import namespace="bc96db8f-62c4-44cc-8b28-7ef117495d18"/>
    <xsd:import namespace="04adc925-6b5d-4628-b7e0-5b86efa9895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6db8f-62c4-44cc-8b28-7ef117495d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adc925-6b5d-4628-b7e0-5b86efa989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9F0769-319B-4E15-92FB-0D7509D769A7}">
  <ds:schemaRefs>
    <ds:schemaRef ds:uri="http://purl.org/dc/elements/1.1/"/>
    <ds:schemaRef ds:uri="http://schemas.microsoft.com/office/2006/metadata/properties"/>
    <ds:schemaRef ds:uri="bc96db8f-62c4-44cc-8b28-7ef117495d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4adc925-6b5d-4628-b7e0-5b86efa9895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C8064BF-CB34-4073-915B-A0B7CE1457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7EE63D-0AF5-4290-AF37-7F2699820B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96db8f-62c4-44cc-8b28-7ef117495d18"/>
    <ds:schemaRef ds:uri="04adc925-6b5d-4628-b7e0-5b86efa989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312</Words>
  <Application>Microsoft Office PowerPoint</Application>
  <PresentationFormat>On-screen Show (4:3)</PresentationFormat>
  <Paragraphs>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Demi</vt:lpstr>
      <vt:lpstr>Office Theme</vt:lpstr>
      <vt:lpstr>PowerPoint Presentation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Negron Favero, Melissa L CIV USA</dc:creator>
  <cp:lastModifiedBy>Negron Favero, Melissa L CIV USARMY ID-READINESS (USA)</cp:lastModifiedBy>
  <cp:revision>22</cp:revision>
  <cp:lastPrinted>2022-03-17T19:31:21Z</cp:lastPrinted>
  <dcterms:created xsi:type="dcterms:W3CDTF">2022-03-17T15:50:14Z</dcterms:created>
  <dcterms:modified xsi:type="dcterms:W3CDTF">2023-01-16T22:28:37Z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0x010100398C060DC519C5438F279013B0EC9B02</vt:lpwstr>
  </property>
</Properties>
</file>